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showPr>
  <p:clrMru>
    <a:srgbClr val="FFCCFF"/>
    <a:srgbClr val="FFFF99"/>
    <a:srgbClr val="FFFFCC"/>
    <a:srgbClr val="00367D"/>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874" autoAdjust="0"/>
    <p:restoredTop sz="86144" autoAdjust="0"/>
  </p:normalViewPr>
  <p:slideViewPr>
    <p:cSldViewPr>
      <p:cViewPr varScale="1">
        <p:scale>
          <a:sx n="94" d="100"/>
          <a:sy n="94" d="100"/>
        </p:scale>
        <p:origin x="-68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CD57CF6-3804-4B67-9328-35EA7D62812F}">
      <dsp:nvSpPr>
        <dsp:cNvPr id="0" name=""/>
        <dsp:cNvSpPr/>
      </dsp:nvSpPr>
      <dsp:spPr>
        <a:xfrm>
          <a:off x="4077630" y="2125415"/>
          <a:ext cx="2094568" cy="1532182"/>
        </a:xfrm>
        <a:prstGeom prst="ellipse">
          <a:avLst/>
        </a:prstGeom>
        <a:gradFill rotWithShape="0">
          <a:gsLst>
            <a:gs pos="0">
              <a:schemeClr val="accent2">
                <a:hueOff val="0"/>
                <a:satOff val="0"/>
                <a:lumOff val="0"/>
                <a:alphaOff val="0"/>
                <a:tint val="65000"/>
                <a:satMod val="270000"/>
              </a:schemeClr>
            </a:gs>
            <a:gs pos="25000">
              <a:schemeClr val="accent2">
                <a:hueOff val="0"/>
                <a:satOff val="0"/>
                <a:lumOff val="0"/>
                <a:alphaOff val="0"/>
                <a:tint val="60000"/>
                <a:satMod val="300000"/>
              </a:schemeClr>
            </a:gs>
            <a:gs pos="100000">
              <a:schemeClr val="accent2">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ar-SY" sz="2800" b="1" kern="1200" dirty="0" smtClean="0"/>
            <a:t>مهام الهيئة وصلاحياتها</a:t>
          </a:r>
          <a:endParaRPr lang="en-US" sz="2800" kern="1200" dirty="0"/>
        </a:p>
      </dsp:txBody>
      <dsp:txXfrm>
        <a:off x="4077630" y="2125415"/>
        <a:ext cx="2094568" cy="1532182"/>
      </dsp:txXfrm>
    </dsp:sp>
    <dsp:sp modelId="{4DAE138D-89BB-445F-A065-E679605F8780}">
      <dsp:nvSpPr>
        <dsp:cNvPr id="0" name=""/>
        <dsp:cNvSpPr/>
      </dsp:nvSpPr>
      <dsp:spPr>
        <a:xfrm rot="16150914">
          <a:off x="4993411" y="1645150"/>
          <a:ext cx="234988" cy="530582"/>
        </a:xfrm>
        <a:prstGeom prst="rightArrow">
          <a:avLst>
            <a:gd name="adj1" fmla="val 60000"/>
            <a:gd name="adj2" fmla="val 50000"/>
          </a:avLst>
        </a:prstGeom>
        <a:gradFill rotWithShape="0">
          <a:gsLst>
            <a:gs pos="0">
              <a:schemeClr val="accent3">
                <a:hueOff val="0"/>
                <a:satOff val="0"/>
                <a:lumOff val="0"/>
                <a:alphaOff val="0"/>
                <a:tint val="65000"/>
                <a:satMod val="270000"/>
              </a:schemeClr>
            </a:gs>
            <a:gs pos="25000">
              <a:schemeClr val="accent3">
                <a:hueOff val="0"/>
                <a:satOff val="0"/>
                <a:lumOff val="0"/>
                <a:alphaOff val="0"/>
                <a:tint val="60000"/>
                <a:satMod val="300000"/>
              </a:schemeClr>
            </a:gs>
            <a:gs pos="100000">
              <a:schemeClr val="accent3">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6150914">
        <a:off x="4993411" y="1645150"/>
        <a:ext cx="234988" cy="530582"/>
      </dsp:txXfrm>
    </dsp:sp>
    <dsp:sp modelId="{DF6EEFE0-DCA3-4DAA-82EE-1E20239BD68D}">
      <dsp:nvSpPr>
        <dsp:cNvPr id="0" name=""/>
        <dsp:cNvSpPr/>
      </dsp:nvSpPr>
      <dsp:spPr>
        <a:xfrm>
          <a:off x="3782413" y="-241369"/>
          <a:ext cx="2622997" cy="1923549"/>
        </a:xfrm>
        <a:prstGeom prst="ellipse">
          <a:avLst/>
        </a:prstGeom>
        <a:gradFill rotWithShape="0">
          <a:gsLst>
            <a:gs pos="0">
              <a:schemeClr val="accent3">
                <a:hueOff val="0"/>
                <a:satOff val="0"/>
                <a:lumOff val="0"/>
                <a:alphaOff val="0"/>
                <a:tint val="65000"/>
                <a:satMod val="270000"/>
              </a:schemeClr>
            </a:gs>
            <a:gs pos="25000">
              <a:schemeClr val="accent3">
                <a:hueOff val="0"/>
                <a:satOff val="0"/>
                <a:lumOff val="0"/>
                <a:alphaOff val="0"/>
                <a:tint val="60000"/>
                <a:satMod val="300000"/>
              </a:schemeClr>
            </a:gs>
            <a:gs pos="100000">
              <a:schemeClr val="accent3">
                <a:hueOff val="0"/>
                <a:satOff val="0"/>
                <a:lumOff val="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b="1" kern="1200" dirty="0" smtClean="0"/>
            <a:t>تنظيم ومراقبة الإفصاح الكامل عن المعلومات المتعلقة بالأوراق المالية.</a:t>
          </a:r>
          <a:endParaRPr lang="en-US" sz="2400" kern="1200" dirty="0"/>
        </a:p>
      </dsp:txBody>
      <dsp:txXfrm>
        <a:off x="3782413" y="-241369"/>
        <a:ext cx="2622997" cy="1923549"/>
      </dsp:txXfrm>
    </dsp:sp>
    <dsp:sp modelId="{14F31DE3-8024-41AC-ABC8-F26D145E41A0}">
      <dsp:nvSpPr>
        <dsp:cNvPr id="0" name=""/>
        <dsp:cNvSpPr/>
      </dsp:nvSpPr>
      <dsp:spPr>
        <a:xfrm rot="34668">
          <a:off x="6255955" y="2638640"/>
          <a:ext cx="202038" cy="530582"/>
        </a:xfrm>
        <a:prstGeom prst="rightArrow">
          <a:avLst>
            <a:gd name="adj1" fmla="val 60000"/>
            <a:gd name="adj2" fmla="val 50000"/>
          </a:avLst>
        </a:prstGeom>
        <a:gradFill rotWithShape="0">
          <a:gsLst>
            <a:gs pos="0">
              <a:schemeClr val="accent3">
                <a:hueOff val="3750088"/>
                <a:satOff val="-5627"/>
                <a:lumOff val="-915"/>
                <a:alphaOff val="0"/>
                <a:tint val="65000"/>
                <a:satMod val="270000"/>
              </a:schemeClr>
            </a:gs>
            <a:gs pos="25000">
              <a:schemeClr val="accent3">
                <a:hueOff val="3750088"/>
                <a:satOff val="-5627"/>
                <a:lumOff val="-915"/>
                <a:alphaOff val="0"/>
                <a:tint val="60000"/>
                <a:satMod val="300000"/>
              </a:schemeClr>
            </a:gs>
            <a:gs pos="100000">
              <a:schemeClr val="accent3">
                <a:hueOff val="3750088"/>
                <a:satOff val="-5627"/>
                <a:lumOff val="-915"/>
                <a:alphaOff val="0"/>
                <a:tint val="29000"/>
                <a:satMod val="400000"/>
              </a:schemeClr>
            </a:gs>
          </a:gsLst>
          <a:lin ang="16200000" scaled="1"/>
        </a:gradFill>
        <a:ln>
          <a:noFill/>
        </a:ln>
        <a:effectLst>
          <a:outerShdw blurRad="65500" dist="381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34668">
        <a:off x="6255955" y="2638640"/>
        <a:ext cx="202038" cy="530582"/>
      </dsp:txXfrm>
    </dsp:sp>
    <dsp:sp modelId="{04F517AB-ECE7-460B-A9AF-8E85A94704B4}">
      <dsp:nvSpPr>
        <dsp:cNvPr id="0" name=""/>
        <dsp:cNvSpPr/>
      </dsp:nvSpPr>
      <dsp:spPr>
        <a:xfrm>
          <a:off x="6553206" y="1905006"/>
          <a:ext cx="2336732" cy="2025374"/>
        </a:xfrm>
        <a:prstGeom prst="ellipse">
          <a:avLst/>
        </a:prstGeom>
        <a:gradFill rotWithShape="0">
          <a:gsLst>
            <a:gs pos="0">
              <a:schemeClr val="accent3">
                <a:hueOff val="3750088"/>
                <a:satOff val="-5627"/>
                <a:lumOff val="-915"/>
                <a:alphaOff val="0"/>
                <a:tint val="65000"/>
                <a:satMod val="270000"/>
              </a:schemeClr>
            </a:gs>
            <a:gs pos="25000">
              <a:schemeClr val="accent3">
                <a:hueOff val="3750088"/>
                <a:satOff val="-5627"/>
                <a:lumOff val="-915"/>
                <a:alphaOff val="0"/>
                <a:tint val="60000"/>
                <a:satMod val="300000"/>
              </a:schemeClr>
            </a:gs>
            <a:gs pos="100000">
              <a:schemeClr val="accent3">
                <a:hueOff val="3750088"/>
                <a:satOff val="-5627"/>
                <a:lumOff val="-915"/>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b="1" kern="1200" dirty="0" smtClean="0"/>
            <a:t>تنظيم ومراقبة إصدار الأوراق المالية والتعامل </a:t>
          </a:r>
          <a:r>
            <a:rPr lang="ar-SA" sz="2400" b="1" kern="1200" dirty="0" err="1" smtClean="0"/>
            <a:t>بها</a:t>
          </a:r>
          <a:r>
            <a:rPr lang="ar-SA" sz="2400" b="1" kern="1200" dirty="0" smtClean="0"/>
            <a:t>.</a:t>
          </a:r>
          <a:endParaRPr lang="en-US" sz="2400" kern="1200" dirty="0"/>
        </a:p>
      </dsp:txBody>
      <dsp:txXfrm>
        <a:off x="6553206" y="1905006"/>
        <a:ext cx="2336732" cy="2025374"/>
      </dsp:txXfrm>
    </dsp:sp>
    <dsp:sp modelId="{5B9F8E40-7C38-4E89-AFC8-BE8D9E8B4386}">
      <dsp:nvSpPr>
        <dsp:cNvPr id="0" name=""/>
        <dsp:cNvSpPr/>
      </dsp:nvSpPr>
      <dsp:spPr>
        <a:xfrm rot="5400000">
          <a:off x="5045518" y="3537616"/>
          <a:ext cx="158792" cy="530582"/>
        </a:xfrm>
        <a:prstGeom prst="rightArrow">
          <a:avLst>
            <a:gd name="adj1" fmla="val 60000"/>
            <a:gd name="adj2" fmla="val 50000"/>
          </a:avLst>
        </a:prstGeom>
        <a:gradFill rotWithShape="0">
          <a:gsLst>
            <a:gs pos="0">
              <a:schemeClr val="accent3">
                <a:hueOff val="7500176"/>
                <a:satOff val="-11253"/>
                <a:lumOff val="-1830"/>
                <a:alphaOff val="0"/>
                <a:tint val="65000"/>
                <a:satMod val="270000"/>
              </a:schemeClr>
            </a:gs>
            <a:gs pos="25000">
              <a:schemeClr val="accent3">
                <a:hueOff val="7500176"/>
                <a:satOff val="-11253"/>
                <a:lumOff val="-1830"/>
                <a:alphaOff val="0"/>
                <a:tint val="60000"/>
                <a:satMod val="300000"/>
              </a:schemeClr>
            </a:gs>
            <a:gs pos="100000">
              <a:schemeClr val="accent3">
                <a:hueOff val="7500176"/>
                <a:satOff val="-11253"/>
                <a:lumOff val="-1830"/>
                <a:alphaOff val="0"/>
                <a:tint val="29000"/>
                <a:satMod val="400000"/>
              </a:schemeClr>
            </a:gs>
          </a:gsLst>
          <a:lin ang="16200000" scaled="1"/>
        </a:gradFill>
        <a:ln>
          <a:noFill/>
        </a:ln>
        <a:effectLst>
          <a:outerShdw blurRad="65500" dist="381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5400000">
        <a:off x="5045518" y="3537616"/>
        <a:ext cx="158792" cy="530582"/>
      </dsp:txXfrm>
    </dsp:sp>
    <dsp:sp modelId="{82491758-9715-4FAC-A745-00370BACF4F6}">
      <dsp:nvSpPr>
        <dsp:cNvPr id="0" name=""/>
        <dsp:cNvSpPr/>
      </dsp:nvSpPr>
      <dsp:spPr>
        <a:xfrm>
          <a:off x="3872169" y="3957205"/>
          <a:ext cx="2505489" cy="2244723"/>
        </a:xfrm>
        <a:prstGeom prst="ellipse">
          <a:avLst/>
        </a:prstGeom>
        <a:gradFill rotWithShape="0">
          <a:gsLst>
            <a:gs pos="0">
              <a:schemeClr val="accent3">
                <a:hueOff val="7500176"/>
                <a:satOff val="-11253"/>
                <a:lumOff val="-1830"/>
                <a:alphaOff val="0"/>
                <a:tint val="65000"/>
                <a:satMod val="270000"/>
              </a:schemeClr>
            </a:gs>
            <a:gs pos="25000">
              <a:schemeClr val="accent3">
                <a:hueOff val="7500176"/>
                <a:satOff val="-11253"/>
                <a:lumOff val="-1830"/>
                <a:alphaOff val="0"/>
                <a:tint val="60000"/>
                <a:satMod val="300000"/>
              </a:schemeClr>
            </a:gs>
            <a:gs pos="100000">
              <a:schemeClr val="accent3">
                <a:hueOff val="7500176"/>
                <a:satOff val="-11253"/>
                <a:lumOff val="-1830"/>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7940" tIns="27940" rIns="27940" bIns="27940" numCol="1" spcCol="1270" anchor="ctr" anchorCtr="0">
          <a:noAutofit/>
        </a:bodyPr>
        <a:lstStyle/>
        <a:p>
          <a:pPr lvl="0" algn="ctr" defTabSz="977900" rtl="1">
            <a:lnSpc>
              <a:spcPct val="90000"/>
            </a:lnSpc>
            <a:spcBef>
              <a:spcPct val="0"/>
            </a:spcBef>
            <a:spcAft>
              <a:spcPct val="35000"/>
            </a:spcAft>
          </a:pPr>
          <a:r>
            <a:rPr lang="ar-SA" sz="2200" b="1" kern="1200" dirty="0" smtClean="0"/>
            <a:t>تنظيم ومراقبة أعمال ونشا</a:t>
          </a:r>
          <a:r>
            <a:rPr lang="ar-SY" sz="2200" b="1" kern="1200" dirty="0" smtClean="0"/>
            <a:t>ط</a:t>
          </a:r>
          <a:r>
            <a:rPr lang="ar-SA" sz="2200" b="1" kern="1200" dirty="0" err="1" smtClean="0"/>
            <a:t>ات</a:t>
          </a:r>
          <a:r>
            <a:rPr lang="ar-SA" sz="2200" b="1" kern="1200" dirty="0" smtClean="0"/>
            <a:t> الجهات الخاضعة لرقابة الهيئة وإشرافها.</a:t>
          </a:r>
          <a:endParaRPr lang="en-US" sz="2200" b="1" kern="1200" dirty="0"/>
        </a:p>
      </dsp:txBody>
      <dsp:txXfrm>
        <a:off x="3872169" y="3957205"/>
        <a:ext cx="2505489" cy="2244723"/>
      </dsp:txXfrm>
    </dsp:sp>
    <dsp:sp modelId="{9A8D8F10-9F24-4874-9C81-D5C7C0DCB8C8}">
      <dsp:nvSpPr>
        <dsp:cNvPr id="0" name=""/>
        <dsp:cNvSpPr/>
      </dsp:nvSpPr>
      <dsp:spPr>
        <a:xfrm rot="10651122">
          <a:off x="3744229" y="2680909"/>
          <a:ext cx="237042" cy="530582"/>
        </a:xfrm>
        <a:prstGeom prst="rightArrow">
          <a:avLst>
            <a:gd name="adj1" fmla="val 60000"/>
            <a:gd name="adj2" fmla="val 50000"/>
          </a:avLst>
        </a:prstGeom>
        <a:gradFill rotWithShape="0">
          <a:gsLst>
            <a:gs pos="0">
              <a:schemeClr val="accent3">
                <a:hueOff val="11250264"/>
                <a:satOff val="-16880"/>
                <a:lumOff val="-2745"/>
                <a:alphaOff val="0"/>
                <a:tint val="65000"/>
                <a:satMod val="270000"/>
              </a:schemeClr>
            </a:gs>
            <a:gs pos="25000">
              <a:schemeClr val="accent3">
                <a:hueOff val="11250264"/>
                <a:satOff val="-16880"/>
                <a:lumOff val="-2745"/>
                <a:alphaOff val="0"/>
                <a:tint val="60000"/>
                <a:satMod val="300000"/>
              </a:schemeClr>
            </a:gs>
            <a:gs pos="100000">
              <a:schemeClr val="accent3">
                <a:hueOff val="11250264"/>
                <a:satOff val="-16880"/>
                <a:lumOff val="-2745"/>
                <a:alphaOff val="0"/>
                <a:tint val="29000"/>
                <a:satMod val="400000"/>
              </a:schemeClr>
            </a:gs>
          </a:gsLst>
          <a:lin ang="16200000" scaled="1"/>
        </a:gradFill>
        <a:ln>
          <a:noFill/>
        </a:ln>
        <a:effectLst>
          <a:outerShdw blurRad="65500" dist="38100" dir="5400000" rotWithShape="0">
            <a:srgbClr val="000000">
              <a:alpha val="40000"/>
            </a:srgbClr>
          </a:outerShdw>
        </a:effectLst>
      </dsp:spPr>
      <dsp:style>
        <a:lnRef idx="0">
          <a:scrgbClr r="0" g="0" b="0"/>
        </a:lnRef>
        <a:fillRef idx="2">
          <a:scrgbClr r="0" g="0" b="0"/>
        </a:fillRef>
        <a:effectRef idx="1">
          <a:scrgbClr r="0" g="0" b="0"/>
        </a:effectRef>
        <a:fontRef idx="minor">
          <a:schemeClr val="dk1"/>
        </a:fontRef>
      </dsp:style>
      <dsp:txBody>
        <a:bodyPr spcFirstLastPara="0" vert="horz" wrap="square" lIns="0" tIns="0" rIns="0" bIns="0" numCol="1" spcCol="1270" anchor="ctr" anchorCtr="0">
          <a:noAutofit/>
        </a:bodyPr>
        <a:lstStyle/>
        <a:p>
          <a:pPr lvl="0" algn="ctr" defTabSz="977900">
            <a:lnSpc>
              <a:spcPct val="90000"/>
            </a:lnSpc>
            <a:spcBef>
              <a:spcPct val="0"/>
            </a:spcBef>
            <a:spcAft>
              <a:spcPct val="35000"/>
            </a:spcAft>
          </a:pPr>
          <a:endParaRPr lang="en-US" sz="2200" kern="1200"/>
        </a:p>
      </dsp:txBody>
      <dsp:txXfrm rot="10651122">
        <a:off x="3744229" y="2680909"/>
        <a:ext cx="237042" cy="530582"/>
      </dsp:txXfrm>
    </dsp:sp>
    <dsp:sp modelId="{B052DD73-19AF-436E-A7B4-2A4D8C5CD4AB}">
      <dsp:nvSpPr>
        <dsp:cNvPr id="0" name=""/>
        <dsp:cNvSpPr/>
      </dsp:nvSpPr>
      <dsp:spPr>
        <a:xfrm>
          <a:off x="1219196" y="1904995"/>
          <a:ext cx="2414791" cy="2206880"/>
        </a:xfrm>
        <a:prstGeom prst="ellipse">
          <a:avLst/>
        </a:prstGeom>
        <a:gradFill rotWithShape="0">
          <a:gsLst>
            <a:gs pos="0">
              <a:schemeClr val="accent3">
                <a:hueOff val="11250264"/>
                <a:satOff val="-16880"/>
                <a:lumOff val="-2745"/>
                <a:alphaOff val="0"/>
                <a:tint val="65000"/>
                <a:satMod val="270000"/>
              </a:schemeClr>
            </a:gs>
            <a:gs pos="25000">
              <a:schemeClr val="accent3">
                <a:hueOff val="11250264"/>
                <a:satOff val="-16880"/>
                <a:lumOff val="-2745"/>
                <a:alphaOff val="0"/>
                <a:tint val="60000"/>
                <a:satMod val="300000"/>
              </a:schemeClr>
            </a:gs>
            <a:gs pos="100000">
              <a:schemeClr val="accent3">
                <a:hueOff val="11250264"/>
                <a:satOff val="-16880"/>
                <a:lumOff val="-2745"/>
                <a:alphaOff val="0"/>
                <a:tint val="29000"/>
                <a:satMod val="400000"/>
              </a:schemeClr>
            </a:gs>
          </a:gsLst>
          <a:lin ang="16200000" scaled="1"/>
        </a:gradFill>
        <a:ln>
          <a:noFill/>
        </a:ln>
        <a:effectLst>
          <a:outerShdw blurRad="65500" dist="38100" dir="5400000" rotWithShape="0">
            <a:srgbClr val="000000">
              <a:alpha val="40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lvl="0" algn="ctr" defTabSz="1066800" rtl="1">
            <a:lnSpc>
              <a:spcPct val="90000"/>
            </a:lnSpc>
            <a:spcBef>
              <a:spcPct val="0"/>
            </a:spcBef>
            <a:spcAft>
              <a:spcPct val="35000"/>
            </a:spcAft>
          </a:pPr>
          <a:r>
            <a:rPr lang="ar-SA" sz="2400" b="1" kern="1200" dirty="0" smtClean="0"/>
            <a:t>مراقبة الأسواق المالية.</a:t>
          </a:r>
          <a:endParaRPr lang="en-US" sz="2400" kern="1200" dirty="0"/>
        </a:p>
      </dsp:txBody>
      <dsp:txXfrm>
        <a:off x="1219196" y="1904995"/>
        <a:ext cx="2414791" cy="2206880"/>
      </dsp:txXfrm>
    </dsp:sp>
  </dsp:spTree>
</dsp:drawing>
</file>

<file path=ppt/diagrams/layout3.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theme/theme1.xml><?xml version="1.0" encoding="utf-8"?>
<a:theme xmlns:a="http://schemas.openxmlformats.org/drawingml/2006/main" name="DS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4547</TotalTime>
  <Words>3561</Words>
  <Application>Microsoft Office PowerPoint</Application>
  <PresentationFormat>On-screen Show (4:3)</PresentationFormat>
  <Paragraphs>754</Paragraphs>
  <Slides>78</Slides>
  <Notes>31</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78</vt:i4>
      </vt:variant>
    </vt:vector>
  </HeadingPairs>
  <TitlesOfParts>
    <vt:vector size="82" baseType="lpstr">
      <vt:lpstr>DSE</vt:lpstr>
      <vt:lpstr>Office Theme</vt:lpstr>
      <vt:lpstr>Package</vt:lpstr>
      <vt:lpstr>Clip</vt:lpstr>
      <vt:lpstr>Slide 1</vt:lpstr>
      <vt:lpstr>Slide 2</vt:lpstr>
      <vt:lpstr>الاستثمار في الأوراق المالية عالمياً</vt:lpstr>
      <vt:lpstr>مزايا الاستثمار في الأوراق المالية </vt:lpstr>
      <vt:lpstr>مزايا الاستثمار في الأوراق المالية (تتمة)</vt:lpstr>
      <vt:lpstr>متطلبات الاستثمار في الأوراق المالية</vt:lpstr>
      <vt:lpstr>متطلبات الاستثمار في الأوراق المالية (تتمة) </vt:lpstr>
      <vt:lpstr>أنواع المستثمرين</vt:lpstr>
      <vt:lpstr> أنواع المستثمرين (تتمة)</vt:lpstr>
      <vt:lpstr>مفهوم السوق المالية</vt:lpstr>
      <vt:lpstr>Slide 11</vt:lpstr>
      <vt:lpstr> الوظائف الاقتصادية للسوق المالية</vt:lpstr>
      <vt:lpstr>تابع  الوظائف الاقتصادية للسوق المالية</vt:lpstr>
      <vt:lpstr>مهام السوق</vt:lpstr>
      <vt:lpstr>تابع- مهام السوق</vt:lpstr>
      <vt:lpstr>كيف تتحقق عدالة السوق </vt:lpstr>
      <vt:lpstr>Slide 17</vt:lpstr>
      <vt:lpstr>Slide 18</vt:lpstr>
      <vt:lpstr>Slide 19</vt:lpstr>
      <vt:lpstr>Slide 20</vt:lpstr>
      <vt:lpstr>Slide 21</vt:lpstr>
      <vt:lpstr>مجلس مفوضي الهيئة</vt:lpstr>
      <vt:lpstr>Slide 23</vt:lpstr>
      <vt:lpstr>Slide 24</vt:lpstr>
      <vt:lpstr>Slide 25</vt:lpstr>
      <vt:lpstr>مجلس إدارة السوق</vt:lpstr>
      <vt:lpstr>Slide 27</vt:lpstr>
      <vt:lpstr>مركز المقاصة والحفظ المركزي</vt:lpstr>
      <vt:lpstr>خدمات مركز المقاصة والحفظ المركزي </vt:lpstr>
      <vt:lpstr>Slide 30</vt:lpstr>
      <vt:lpstr>خطواتك للتداول في سوق دمشق للأوراق المالية</vt:lpstr>
      <vt:lpstr>شركات الخدمات والوساطة المالية العاملة بالسوق</vt:lpstr>
      <vt:lpstr>خطواتك للتداول في سوق دمشق للأوراق المالية (تتمة)</vt:lpstr>
      <vt:lpstr>خطواتك لفتح حساب للبدء بالاستثمار</vt:lpstr>
      <vt:lpstr>Slide 35</vt:lpstr>
      <vt:lpstr>خطواتك للتداول في سوق دمشق للأوراق المالية (تتمة)</vt:lpstr>
      <vt:lpstr>Slide 37</vt:lpstr>
      <vt:lpstr>Slide 38</vt:lpstr>
      <vt:lpstr>خطواتك للتداول في سوق دمشق للأوراق المالية (تتمة)</vt:lpstr>
      <vt:lpstr>التداول</vt:lpstr>
      <vt:lpstr> أوقات التداول في سوق دمشق للأوراق المالية </vt:lpstr>
      <vt:lpstr> كيف تتم الصفقة ؟ </vt:lpstr>
      <vt:lpstr>نشرة التداول ليوم الاثنين 11-11-2013</vt:lpstr>
      <vt:lpstr>Slide 44</vt:lpstr>
      <vt:lpstr>بعض الإجراءات المتخذة في سوق دمشق للأوراق المالية للحد من المضاربة</vt:lpstr>
      <vt:lpstr>تجربة استثمارية</vt:lpstr>
      <vt:lpstr>تجربة استثمارية</vt:lpstr>
      <vt:lpstr>تجربة استثمارية</vt:lpstr>
      <vt:lpstr>تجربة استثمارية</vt:lpstr>
      <vt:lpstr>تجربة استثمارية</vt:lpstr>
      <vt:lpstr>تجربة استثمارية</vt:lpstr>
      <vt:lpstr>بيانات عن السوق</vt:lpstr>
      <vt:lpstr>بيانات عن السوق (تتمة)</vt:lpstr>
      <vt:lpstr>مؤشرسوق دمشق للأوراق المالية DWX</vt:lpstr>
      <vt:lpstr>مؤشرسوق دمشق للأوراق المالية DWX</vt:lpstr>
      <vt:lpstr>Slide 56</vt:lpstr>
      <vt:lpstr>صندوق الاستثمار</vt:lpstr>
      <vt:lpstr>المحفظة الاستثمارية</vt:lpstr>
      <vt:lpstr>مزايا المحافظ الاستثمارية</vt:lpstr>
      <vt:lpstr>الصندوق السيادي</vt:lpstr>
      <vt:lpstr> تتألف نقابة المهندسين من مجلس إدارة يرأسه رئيس للمجلس وأعضاء مجالس الإدارات، وتستطيع نقابة المهندسين المساهمة في رفد الاقتصاد الوطني عن طريق تأسيس شركات مساهمة جديدة مثل شركات التطوير العقاري أو شركات الإنشاءات، حيث سمح القانون رقم 15 القاضي بإحداث الهيئة العامة للتطوير والاستثمار العقاري بإنشاء شركات محدودة المسؤولية ومساهمة سورية وشركات مشتركة للتطوير العقاري تساهم فيها الجهة الإدارية وغيرها من الجهات العامة المختصة.</vt:lpstr>
      <vt:lpstr>Slide 62</vt:lpstr>
      <vt:lpstr>Slide 63</vt:lpstr>
      <vt:lpstr>Slide 64</vt:lpstr>
      <vt:lpstr>Slide 65</vt:lpstr>
      <vt:lpstr>Slide 66</vt:lpstr>
      <vt:lpstr>Slide 67</vt:lpstr>
      <vt:lpstr>Slide 68</vt:lpstr>
      <vt:lpstr>Slide 69</vt:lpstr>
      <vt:lpstr>Slide 70</vt:lpstr>
      <vt:lpstr>الابتعاد عن الأنشطة المتعلقة بالفوركس، وذلك للمخاطر المتعلقة بهذه العملية من الاستثمار، حيث يتم ممارسة هذه الأنشطة في سورية من خلال مكاتب غير مرخص لها من قبل الجهات المعتمدة، عدا عن المخاطر المرتبطة بهذه العملية، حيث يتصف سوق العملات بالخطورة، إذ أن السيولة الموجودة فيه عالية، مما يؤدي إلى التحركات العنيفة في الأسعار، التي من الممكن أن تخسرك كل رصيدك بلحظات. </vt:lpstr>
      <vt:lpstr>Slide 72</vt:lpstr>
      <vt:lpstr>Slide 73</vt:lpstr>
      <vt:lpstr>Slide 74</vt:lpstr>
      <vt:lpstr>Slide 75</vt:lpstr>
      <vt:lpstr>Slide 76</vt:lpstr>
      <vt:lpstr>Slide 77</vt:lpstr>
      <vt:lpstr>Slide 78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Administrator</dc:creator>
  <cp:lastModifiedBy>mtarshan</cp:lastModifiedBy>
  <cp:revision>750</cp:revision>
  <dcterms:created xsi:type="dcterms:W3CDTF">2007-12-01T11:04:40Z</dcterms:created>
  <dcterms:modified xsi:type="dcterms:W3CDTF">2013-11-14T11:37:38Z</dcterms:modified>
</cp:coreProperties>
</file>